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0" r:id="rId3"/>
    <p:sldId id="266" r:id="rId4"/>
    <p:sldId id="292" r:id="rId5"/>
    <p:sldId id="267" r:id="rId6"/>
    <p:sldId id="268" r:id="rId7"/>
    <p:sldId id="261" r:id="rId8"/>
    <p:sldId id="270" r:id="rId9"/>
    <p:sldId id="291" r:id="rId10"/>
    <p:sldId id="308" r:id="rId11"/>
    <p:sldId id="296" r:id="rId12"/>
    <p:sldId id="299" r:id="rId13"/>
    <p:sldId id="307" r:id="rId14"/>
    <p:sldId id="297" r:id="rId15"/>
    <p:sldId id="300" r:id="rId16"/>
    <p:sldId id="276" r:id="rId17"/>
    <p:sldId id="280" r:id="rId18"/>
    <p:sldId id="281" r:id="rId19"/>
    <p:sldId id="265"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791" userDrawn="1">
          <p15:clr>
            <a:srgbClr val="A4A3A4"/>
          </p15:clr>
        </p15:guide>
        <p15:guide id="2" orient="horz" pos="3157" userDrawn="1">
          <p15:clr>
            <a:srgbClr val="A4A3A4"/>
          </p15:clr>
        </p15:guide>
        <p15:guide id="3" pos="3779" userDrawn="1">
          <p15:clr>
            <a:srgbClr val="A4A3A4"/>
          </p15:clr>
        </p15:guide>
        <p15:guide id="4" pos="451" userDrawn="1">
          <p15:clr>
            <a:srgbClr val="A4A3A4"/>
          </p15:clr>
        </p15:guide>
        <p15:guide id="5" pos="72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showGuides="1">
      <p:cViewPr varScale="1">
        <p:scale>
          <a:sx n="61" d="100"/>
          <a:sy n="61" d="100"/>
        </p:scale>
        <p:origin x="-102" y="-720"/>
      </p:cViewPr>
      <p:guideLst>
        <p:guide orient="horz" pos="1791"/>
        <p:guide orient="horz" pos="3157"/>
        <p:guide pos="3779"/>
        <p:guide pos="45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Visio___1.vsd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974" y="3291840"/>
            <a:ext cx="10707754" cy="829945"/>
          </a:xfrm>
          <a:prstGeom prst="rect">
            <a:avLst/>
          </a:prstGeom>
        </p:spPr>
        <p:txBody>
          <a:bodyPr wrap="square">
            <a:spAutoFit/>
          </a:bodyPr>
          <a:lstStyle/>
          <a:p>
            <a:pPr algn="ctr"/>
            <a:r>
              <a:rPr lang="en-US" sz="4800" dirty="0" smtClean="0">
                <a:solidFill>
                  <a:schemeClr val="bg1"/>
                </a:solidFill>
              </a:rPr>
              <a:t>图书大厦图书管理系统PPT</a:t>
            </a: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图片 23"/>
          <p:cNvPicPr>
            <a:picLocks noChangeAspect="1"/>
          </p:cNvPicPr>
          <p:nvPr/>
        </p:nvPicPr>
        <p:blipFill>
          <a:blip r:embed="rId3"/>
          <a:stretch>
            <a:fillRect/>
          </a:stretch>
        </p:blipFill>
        <p:spPr>
          <a:xfrm>
            <a:off x="0" y="612140"/>
            <a:ext cx="12272010" cy="594741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图书信息详细页面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25"/>
          <p:cNvPicPr>
            <a:picLocks noChangeAspect="1"/>
          </p:cNvPicPr>
          <p:nvPr/>
        </p:nvPicPr>
        <p:blipFill>
          <a:blip r:embed="rId3"/>
          <a:stretch>
            <a:fillRect/>
          </a:stretch>
        </p:blipFill>
        <p:spPr>
          <a:xfrm>
            <a:off x="-635" y="612140"/>
            <a:ext cx="12193270" cy="592201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27"/>
          <p:cNvPicPr>
            <a:picLocks noChangeAspect="1"/>
          </p:cNvPicPr>
          <p:nvPr/>
        </p:nvPicPr>
        <p:blipFill>
          <a:blip r:embed="rId3"/>
          <a:stretch>
            <a:fillRect/>
          </a:stretch>
        </p:blipFill>
        <p:spPr>
          <a:xfrm>
            <a:off x="-34290" y="571500"/>
            <a:ext cx="12261850" cy="591693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图书分类管理界面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29"/>
          <p:cNvPicPr>
            <a:picLocks noChangeAspect="1"/>
          </p:cNvPicPr>
          <p:nvPr/>
        </p:nvPicPr>
        <p:blipFill>
          <a:blip r:embed="rId3"/>
          <a:stretch>
            <a:fillRect/>
          </a:stretch>
        </p:blipFill>
        <p:spPr>
          <a:xfrm>
            <a:off x="0" y="584200"/>
            <a:ext cx="12148820" cy="579120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sym typeface="+mn-ea"/>
              </a:rPr>
              <a:t>图书续借管理界面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31"/>
          <p:cNvPicPr>
            <a:picLocks noChangeAspect="1"/>
          </p:cNvPicPr>
          <p:nvPr/>
        </p:nvPicPr>
        <p:blipFill>
          <a:blip r:embed="rId3"/>
          <a:stretch>
            <a:fillRect/>
          </a:stretch>
        </p:blipFill>
        <p:spPr>
          <a:xfrm>
            <a:off x="1905" y="612140"/>
            <a:ext cx="12189460" cy="577850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用户主界面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36"/>
          <p:cNvPicPr>
            <a:picLocks noChangeAspect="1"/>
          </p:cNvPicPr>
          <p:nvPr/>
        </p:nvPicPr>
        <p:blipFill>
          <a:blip r:embed="rId3"/>
          <a:stretch>
            <a:fillRect/>
          </a:stretch>
        </p:blipFill>
        <p:spPr>
          <a:xfrm>
            <a:off x="0" y="612140"/>
            <a:ext cx="12242800" cy="5869305"/>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280" y="17780"/>
            <a:ext cx="3924935"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测试的目的和目标</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4399915"/>
          </a:xfrm>
          <a:prstGeom prst="rect">
            <a:avLst/>
          </a:prstGeom>
        </p:spPr>
        <p:txBody>
          <a:bodyPr wrap="square">
            <a:spAutoFit/>
          </a:bodyPr>
          <a:lstStyle/>
          <a:p>
            <a:r>
              <a:rPr altLang="zh-CN" sz="2000" dirty="0" smtClean="0"/>
              <a:t>完成程序的代码编写不代表着开发设计工作全部完成。相反，为了使应用系统能够正常使用，必须对程序进行测试。测试的主要目的在于能够及时发现程序编写中的种种错误，通过设计好的测试用例来发现可能的错误，通过分析错误的位置以及其对程序其他部分的可能影响来判断程序设计中的主要漏洞和不足之处，并尽量用最短的时间予以改正，从而达到使得程序更完整、更完善、更接近最初设计开发初衷的目标。</a:t>
            </a:r>
          </a:p>
          <a:p>
            <a:r>
              <a:rPr altLang="zh-CN" sz="2000" dirty="0" smtClean="0"/>
              <a:t>基于此，在完成图书大厦图书管理系统的本应用的程序设计之后，对系统的测试就显得尤为必要。测试将采用测试用例的方式进行。测试用例是针对某一特定的软件系统进行性能测试的操作的描述，它的内容包括测试目标、环境、数据、步骤、预期、结果等等，最终的目的是用于核实开发出来的功能能否满足软件的特定需求。测试用例所包含有四个主要内容：用例标题、前置条件、测试步骤和预期结果。其中，用例标题主要描述测试软件的某项功能，前置条件顾名思义是指用例需要满足的条件，测试步骤主要描述用例的操作步骤，二预期结果指测试结果是否符合开发设计的预期要求。</a:t>
            </a:r>
          </a:p>
          <a:p>
            <a:r>
              <a:rPr altLang="zh-CN" sz="2000" dirty="0" smtClean="0"/>
              <a:t>本次测试将采用黑盒测试的方式进行。黑盒测试是着眼于程序外部结构，不考虑内部逻辑结构，主要针对软件界面和软件功能进行测试。</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669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207" y="684076"/>
            <a:ext cx="11064240" cy="2553335"/>
          </a:xfrm>
          <a:prstGeom prst="rect">
            <a:avLst/>
          </a:prstGeom>
          <a:noFill/>
          <a:ln w="9525">
            <a:noFill/>
          </a:ln>
        </p:spPr>
        <p:txBody>
          <a:bodyPr wrap="square">
            <a:spAutoFit/>
          </a:bodyPr>
          <a:lstStyle/>
          <a:p>
            <a:r>
              <a:rPr lang="en-US" sz="2000" dirty="0" smtClean="0"/>
              <a:t> </a:t>
            </a:r>
            <a:r>
              <a:rPr lang="zh-CN" altLang="en-US" sz="2000" dirty="0" smtClean="0"/>
              <a:t>本文介绍了一个使用方便，界面清晰的图书大厦图书管理系统的设计与实现。本系统已经实现了对图书大厦图书管理信息的综合管理，系统为图书大厦图书管理节省了精力和时间，简化了图书大厦图书管理中重要环节的管理难度，丰富了信息化的建设，符合信息时代的发展趋势。存储在系统中的数据也将对未来图书大厦图书管理的发展提供数据支撑。</a:t>
            </a:r>
          </a:p>
          <a:p>
            <a:r>
              <a:rPr lang="zh-CN" altLang="en-US" sz="2000" dirty="0" smtClean="0"/>
              <a:t>本文实现的系统具有功能实用、界面简单清晰、操作简单、安全稳定的优点。在设计实现上本系统采用了SPRINGBOOT快速开发接口，提升了开发效率、同时也保障了后续维护，易于扩展。使用MySQL轻量级数据库大幅度提升查询性能。这时对系统的要求也将越来越高，这要求我们不断探索新的需求，开发新的技术，与时俱进，实现更完善更智能的图书大厦图书管理系统。</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207" y="684076"/>
            <a:ext cx="11520487" cy="4030980"/>
          </a:xfrm>
          <a:prstGeom prst="rect">
            <a:avLst/>
          </a:prstGeom>
        </p:spPr>
        <p:txBody>
          <a:bodyPr wrap="square">
            <a:spAutoFit/>
          </a:bodyPr>
          <a:lstStyle/>
          <a:p>
            <a:pPr hangingPunct="0"/>
            <a:r>
              <a:rPr altLang="zh-CN" sz="1600" smtClean="0"/>
              <a:t>[1]张孝祥，Java 就业培训教程(附盘)，清华大学，(2019-07)</a:t>
            </a:r>
          </a:p>
          <a:p>
            <a:pPr hangingPunct="0"/>
            <a:r>
              <a:rPr altLang="zh-CN" sz="1600" smtClean="0"/>
              <a:t>[2]黄俊.Java程序设计与应用开发.第二版.机械工业出版社.2019</a:t>
            </a:r>
          </a:p>
          <a:p>
            <a:pPr hangingPunct="0"/>
            <a:r>
              <a:rPr altLang="zh-CN" sz="1600" smtClean="0"/>
              <a:t>[3]Metsker S J. Java框架设计.第一版.电子工业出版社.2021</a:t>
            </a:r>
          </a:p>
          <a:p>
            <a:pPr hangingPunct="0"/>
            <a:r>
              <a:rPr altLang="zh-CN" sz="1600" smtClean="0"/>
              <a:t>[4] 王云，朱卓伦，黎达桦.基于SpringBoot技术的某官网系统设计与实现 [J] 2021,第008期</a:t>
            </a:r>
          </a:p>
          <a:p>
            <a:pPr hangingPunct="0"/>
            <a:r>
              <a:rPr altLang="zh-CN" sz="1600" smtClean="0"/>
              <a:t>[5]Vivek Chopra.JSP高级程序设计，机械工业出版社，2021</a:t>
            </a:r>
          </a:p>
          <a:p>
            <a:pPr hangingPunct="0"/>
            <a:r>
              <a:rPr altLang="zh-CN" sz="1600" smtClean="0"/>
              <a:t>[6]申吉红，廖学峰，余健.JSP课程设计案例精编.清华大学出版社，2019</a:t>
            </a:r>
          </a:p>
          <a:p>
            <a:pPr hangingPunct="0"/>
            <a:r>
              <a:rPr altLang="zh-CN" sz="1600" smtClean="0"/>
              <a:t>[7]卢潇.软件工程.北京：清华大学出版社；北京交通大学出版社，2018</a:t>
            </a:r>
          </a:p>
          <a:p>
            <a:pPr hangingPunct="0"/>
            <a:r>
              <a:rPr altLang="zh-CN" sz="1600" smtClean="0"/>
              <a:t>[8]萨师煊. 王姗.数据库系统概论.北京：高等教育出版社，2020</a:t>
            </a:r>
          </a:p>
          <a:p>
            <a:pPr hangingPunct="0"/>
            <a:r>
              <a:rPr altLang="zh-CN" sz="1600" smtClean="0"/>
              <a:t>[9]刘云龙. 基于SpringBoot的电影院管理系统与实现[J].科技风, 2022</a:t>
            </a:r>
          </a:p>
          <a:p>
            <a:pPr hangingPunct="0"/>
            <a:r>
              <a:rPr altLang="zh-CN" sz="1600" smtClean="0"/>
              <a:t>[10] PaulJPerrone etal，张志伟，谭郁松，张明杰.J2EE构建企业系统[M] .北京：清华大学出版社，2021</a:t>
            </a:r>
          </a:p>
          <a:p>
            <a:pPr hangingPunct="0"/>
            <a:r>
              <a:rPr altLang="zh-CN" sz="1600" smtClean="0"/>
              <a:t>[11] 2022年中国在线电影购票市场及消费行为研究报告,2022</a:t>
            </a:r>
          </a:p>
          <a:p>
            <a:pPr hangingPunct="0"/>
            <a:r>
              <a:rPr altLang="zh-CN" sz="1600" smtClean="0"/>
              <a:t>[12] Chuck Cavaness.Programming Jakarta Struts,2021</a:t>
            </a:r>
          </a:p>
          <a:p>
            <a:pPr hangingPunct="0"/>
            <a:r>
              <a:rPr altLang="zh-CN" sz="1600" smtClean="0"/>
              <a:t>[13] Bruce Shive.Research Direction in Object-Oriented Programming,2022</a:t>
            </a:r>
          </a:p>
          <a:p>
            <a:pPr hangingPunct="0"/>
            <a:r>
              <a:rPr altLang="zh-CN" sz="1600" smtClean="0"/>
              <a:t>[14] Miao H.K.McDermid J.A.andTony Ian,Proving the existence of the initial state in Z specification,Chinese Journal of Advanced Software Research,2018</a:t>
            </a:r>
          </a:p>
          <a:p>
            <a:pPr hangingPunct="0"/>
            <a:r>
              <a:rPr altLang="zh-CN" sz="1600" smtClean="0"/>
              <a:t>[15] Bruce Eckel.Thinking in Java.Addison-Wesley Professional.2021</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70103" y="4378458"/>
            <a:ext cx="1833880" cy="645160"/>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dirty="0" smtClean="0">
                <a:solidFill>
                  <a:schemeClr val="bg1">
                    <a:lumMod val="95000"/>
                  </a:schemeClr>
                </a:solidFill>
                <a:latin typeface="+mj-ea"/>
                <a:ea typeface="+mj-ea"/>
              </a:rPr>
              <a:t>XXX</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a:t>
            </a:r>
            <a:r>
              <a:rPr lang="en-US" altLang="zh-CN" dirty="0" smtClean="0">
                <a:solidFill>
                  <a:schemeClr val="bg1">
                    <a:lumMod val="95000"/>
                  </a:schemeClr>
                </a:solidFill>
                <a:latin typeface="+mj-ea"/>
                <a:ea typeface="+mj-ea"/>
              </a:rPr>
              <a:t>XXXXX</a:t>
            </a: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6945630" y="147320"/>
            <a:ext cx="5070475" cy="4675505"/>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smtClean="0">
                <a:solidFill>
                  <a:schemeClr val="tx1"/>
                </a:solidFill>
              </a:rPr>
              <a:t>随着互联网时代的发展，传统的线下管理技术已无法高效、便捷的管理信息。为了迎合时代需求，优化管理效率，各种各样的管理系统应运而生，图书大厦图书管理日益严峻下，图书大厦图书管理系统建设也逐渐进入了信息化时代。</a:t>
            </a:r>
          </a:p>
          <a:p>
            <a:r>
              <a:rPr smtClean="0">
                <a:solidFill>
                  <a:schemeClr val="tx1"/>
                </a:solidFill>
              </a:rPr>
              <a:t>这个系统的设计主要包括方便管理员和用户两者互动的后端数据库，要求系统需要良好的数据处理能力、友好的界面和易用的功能。</a:t>
            </a:r>
          </a:p>
          <a:p>
            <a:r>
              <a:rPr smtClean="0">
                <a:solidFill>
                  <a:schemeClr val="tx1"/>
                </a:solidFill>
              </a:rPr>
              <a:t>数据要被工作人员通过界面操作传输至数据库中。通过研究，以MySQL为数据库，以IDEA为开发平台，采用SPRINGBOOT架构，建立以首页，个人中心，用户管理，图书分类管理，图书信息管理，图书借阅管理，图书续借管理，图书归还管理，反馈类型管理，需求反馈管理，归还入库管理，系统管理等必要功能的、稳定的图书大厦图书管理系统。</a:t>
            </a: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课题研究意义</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306955"/>
          </a:xfrm>
          <a:prstGeom prst="rect">
            <a:avLst/>
          </a:prstGeom>
        </p:spPr>
        <p:txBody>
          <a:bodyPr wrap="square">
            <a:spAutoFit/>
          </a:bodyPr>
          <a:lstStyle/>
          <a:p>
            <a:r>
              <a:rPr altLang="zh-CN" dirty="0" smtClean="0"/>
              <a:t>在当下，办公自动化以一种迅速并不可阻挡的速度在慢慢遍布到社会的每一个角落中，而图书大厦图书管理系统正是办公自动化的一个小小分支，解决了传统图书大厦图书管理中繁杂且重复的操作，提高了工作的效率。</a:t>
            </a:r>
          </a:p>
          <a:p>
            <a:r>
              <a:rPr altLang="zh-CN" dirty="0" smtClean="0"/>
              <a:t>图书大厦图书管理系统对于管理人员进行管理来说是非常重要的，应该做到让管理人员进行快捷的信息查询以及对信息的处理功能。然而，以往并没有使用电子化管理来进行图书大厦图书管理工作的意识，还是使用传统的人工管理方法。如今，伴随着计算机科学的不断发展，互联网科技的日渐成熟，计算机所带来的种种优势已经逐渐为人们所认识，它已经应用在社会中的各个领域中并且越来越重要，利用计算机将图书大厦图书管理信息进行电子化、系统化的管理能将图书大厦图书管理的效率提上一个台阶。所以，开发一套图书大厦图书管理系统，将信息进行电子化、系统化的管理，代替了传统的人工管理方式，提升了工作效率。</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课题目的及意义</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584450"/>
          </a:xfrm>
          <a:prstGeom prst="rect">
            <a:avLst/>
          </a:prstGeom>
        </p:spPr>
        <p:txBody>
          <a:bodyPr wrap="square">
            <a:spAutoFit/>
          </a:bodyPr>
          <a:lstStyle/>
          <a:p>
            <a:r>
              <a:rPr altLang="zh-CN" dirty="0" smtClean="0"/>
              <a:t>随着信息化管理技术不断发展，传统的管理方式已经无法适应，效率与预期相差甚远，因此需要开发一套操作方便，效率较高的助贫公益募捐管理系统。当前，21新世纪，人们已经进入了信息时代，人们获取信息的方式大大增加，摆脱了传统的报纸、电视、广播等媒体，而是从各种网络、自媒体平台上获取信息，这就导致日常生活中产生的数据信息十分巨大，尤其是对于助贫公益募捐管理，更需要大量的信息。本系统能为用户提供一个基于SSM的助贫公益募捐管理系统，就能够快速有效的帮助用户获得对方想要的信息，并且可以让管理员能够轻松效率地浏览所有的信息。系统开发的意义主要在于两个方面，一方面，系统上线后，能够为助贫公益募捐管理带来很大便利，助贫公益募捐管理涉及的数据量较大，要求精度高，采用计算机系统能够很好满足此需求，并且随着目前电脑、手机的普及，方便用户的使用。另一方面，通过自己动手操作设计系统，不仅可以提升自己的学习兴趣，也是在进入社会之前的一次很好的锻炼机会[6]。        </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412875" cy="460375"/>
          </a:xfrm>
          <a:prstGeom prst="rect">
            <a:avLst/>
          </a:prstGeom>
        </p:spPr>
        <p:txBody>
          <a:bodyPr wrap="none">
            <a:spAutoFit/>
          </a:bodyPr>
          <a:lstStyle/>
          <a:p>
            <a:pPr algn="l"/>
            <a:r>
              <a:rPr sz="2400" b="1" dirty="0" smtClean="0">
                <a:solidFill>
                  <a:schemeClr val="bg1"/>
                </a:solidFill>
              </a:rPr>
              <a:t>Java技术</a:t>
            </a: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B/S结构</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4287700" cy="583565"/>
          </a:xfrm>
          <a:prstGeom prst="rect">
            <a:avLst/>
          </a:prstGeom>
          <a:noFill/>
        </p:spPr>
        <p:txBody>
          <a:bodyPr wrap="square" rtlCol="0">
            <a:spAutoFit/>
          </a:bodyPr>
          <a:lstStyle/>
          <a:p>
            <a:pPr>
              <a:defRPr/>
            </a:pPr>
            <a:r>
              <a:rPr sz="3200" kern="0" dirty="0" smtClean="0">
                <a:solidFill>
                  <a:schemeClr val="bg1"/>
                </a:solidFill>
                <a:latin typeface="黑体" panose="02010609060101010101" charset="-122"/>
                <a:ea typeface="黑体" panose="02010609060101010101" charset="-122"/>
                <a:cs typeface="黑体" panose="02010609060101010101" charset="-122"/>
              </a:rPr>
              <a:t>Java技术</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857352"/>
            <a:ext cx="5080000" cy="6000750"/>
          </a:xfrm>
          <a:prstGeom prst="rect">
            <a:avLst/>
          </a:prstGeom>
          <a:noFill/>
          <a:ln w="9525">
            <a:noFill/>
          </a:ln>
        </p:spPr>
        <p:txBody>
          <a:bodyPr wrap="square">
            <a:spAutoFit/>
          </a:bodyPr>
          <a:lstStyle/>
          <a:p>
            <a:r>
              <a:rPr lang="zh-CN" altLang="en-US" sz="1600" dirty="0"/>
              <a:t>Java是一种面向对象的静态式编程语言。Java编程语言具有多线程和对象定向的特点。其特点是根据方案的属性将方案分为几个不同的模块，这些模块是封闭的和多样化的，在申请过程中具有很强的独立性。Java语言在计算机软件开发过程中的运用可以达到交互操作的目的，通过各种形式的交换，可以有效地处理所需的数据，从而确保计算机软件开发的可控性和可见性。开发Java语言时，保留了网络接口，Java保留的缺省网络接口可以与web应用程序编程所依赖的类别库相匹配。为了使Java开发的应用程序更加稳定和强健，Java会自动收集程序中的垃圾，并处理程序中存在的异常。Java语言是日常开发过程中广泛使用的通用基本语言。其中Java语言课程库、句子、语法规则和关键字经常用于计算机软件的开发和编程。</a:t>
            </a:r>
          </a:p>
          <a:p>
            <a:r>
              <a:rPr lang="zh-CN" altLang="en-US" sz="1600" dirty="0"/>
              <a:t>面向对象编程是Java语言最显着的特点。它具有原始接口和补充接口以及继承，不仅可以实现相同类型的单个继承，而且还支持接口之间的多个继承，从而实现类、接口和接口之间以及类和接口之间的有效通信。Java的面向对象特性主要包括三个方面:继承、多态性和封装。封装是Java的核心，可以封装所有数据操作。多态性是指由面向对象行为派生的相关行为。继承作为特殊编程模式有两种类型:父类和子类，这两种类型的属性具有相同的功能和特性。对于父类的属性特性，子类可以实现继承和优化。</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385319" y="3652113"/>
            <a:ext cx="1402080" cy="460375"/>
          </a:xfrm>
          <a:prstGeom prst="rect">
            <a:avLst/>
          </a:prstGeom>
        </p:spPr>
        <p:txBody>
          <a:bodyPr wrap="none">
            <a:spAutoFit/>
          </a:bodyPr>
          <a:lstStyle/>
          <a:p>
            <a:pPr algn="ctr"/>
            <a:r>
              <a:rPr lang="zh-CN" altLang="en-US" sz="2400" b="1" dirty="0" smtClean="0">
                <a:solidFill>
                  <a:schemeClr val="bg1"/>
                </a:solidFill>
              </a:rPr>
              <a:t>需求分析</a:t>
            </a:r>
          </a:p>
        </p:txBody>
      </p:sp>
      <p:sp>
        <p:nvSpPr>
          <p:cNvPr id="52" name="矩形 51"/>
          <p:cNvSpPr/>
          <p:nvPr/>
        </p:nvSpPr>
        <p:spPr>
          <a:xfrm>
            <a:off x="8912630" y="3652113"/>
            <a:ext cx="1402080" cy="460375"/>
          </a:xfrm>
          <a:prstGeom prst="rect">
            <a:avLst/>
          </a:prstGeom>
        </p:spPr>
        <p:txBody>
          <a:bodyPr wrap="none">
            <a:spAutoFit/>
          </a:bodyPr>
          <a:lstStyle/>
          <a:p>
            <a:pPr algn="ctr"/>
            <a:r>
              <a:rPr lang="zh-CN" altLang="en-US" sz="2400" b="1" dirty="0" smtClean="0">
                <a:solidFill>
                  <a:schemeClr val="bg1"/>
                </a:solidFill>
              </a:rPr>
              <a:t>流程分析</a:t>
            </a:r>
          </a:p>
        </p:txBody>
      </p:sp>
      <p:sp>
        <p:nvSpPr>
          <p:cNvPr id="54" name="矩形 53"/>
          <p:cNvSpPr/>
          <p:nvPr/>
        </p:nvSpPr>
        <p:spPr>
          <a:xfrm>
            <a:off x="1891681" y="3652113"/>
            <a:ext cx="1706880" cy="460375"/>
          </a:xfrm>
          <a:prstGeom prst="rect">
            <a:avLst/>
          </a:prstGeom>
        </p:spPr>
        <p:txBody>
          <a:bodyPr wrap="none">
            <a:spAutoFit/>
          </a:bodyPr>
          <a:lstStyle/>
          <a:p>
            <a:pPr algn="ctr"/>
            <a:r>
              <a:rPr lang="zh-CN" altLang="en-US" sz="2400" b="1" dirty="0" smtClean="0">
                <a:solidFill>
                  <a:schemeClr val="bg1"/>
                </a:solidFill>
              </a:rPr>
              <a:t>可行性分析</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系统总体模块设计</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84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5841" name="Object 1"/>
          <p:cNvGraphicFramePr>
            <a:graphicFrameLocks/>
          </p:cNvGraphicFramePr>
          <p:nvPr/>
        </p:nvGraphicFramePr>
        <p:xfrm>
          <a:off x="1332854" y="821410"/>
          <a:ext cx="9425230" cy="5672380"/>
        </p:xfrm>
        <a:graphic>
          <a:graphicData uri="http://schemas.openxmlformats.org/presentationml/2006/ole">
            <p:oleObj spid="_x0000_s35841" name="Visio" r:id="rId4" imgW="6149471" imgH="4351214" progId="Visio.Drawing.15">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24f58fdb-60b2-45e0-8caf-126f45735b42"/>
  <p:tag name="COMMONDATA" val="eyJoZGlkIjoiZDYyMzhiYWRjYjYzNTIzOWFjMjEwYTUwODJlN2RkZjgifQ=="/>
</p:tagLst>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705</Words>
  <Application>Microsoft Office PowerPoint</Application>
  <PresentationFormat>自定义</PresentationFormat>
  <Paragraphs>65</Paragraphs>
  <Slides>19</Slides>
  <Notes>10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1"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36</cp:revision>
  <dcterms:created xsi:type="dcterms:W3CDTF">2019-12-31T02:46:00Z</dcterms:created>
  <dcterms:modified xsi:type="dcterms:W3CDTF">2023-02-08T13:09:22Z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2052-11.1.0.12970</vt:lpwstr>
  </property>
  <property fmtid="{D5CDD505-2E9C-101B-9397-08002B2CF9AE}" pid="3" name="ICV">
    <vt:lpwstr>C5C04EBCEAE54CC3ABB6DAC2EE57451B</vt:lpwstr>
  </property>
</Properties>
</file>